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5D0A3-E714-4399-8447-C4DBEF2478C1}" type="datetimeFigureOut">
              <a:rPr lang="en-US" smtClean="0"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B3DCD-E959-4EFA-BD54-4960F00EE54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881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5D0A3-E714-4399-8447-C4DBEF2478C1}" type="datetimeFigureOut">
              <a:rPr lang="en-US" smtClean="0"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B3DCD-E959-4EFA-BD54-4960F00EE54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0233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5D0A3-E714-4399-8447-C4DBEF2478C1}" type="datetimeFigureOut">
              <a:rPr lang="en-US" smtClean="0"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B3DCD-E959-4EFA-BD54-4960F00EE54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8708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5D0A3-E714-4399-8447-C4DBEF2478C1}" type="datetimeFigureOut">
              <a:rPr lang="en-US" smtClean="0"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B3DCD-E959-4EFA-BD54-4960F00EE54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490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5D0A3-E714-4399-8447-C4DBEF2478C1}" type="datetimeFigureOut">
              <a:rPr lang="en-US" smtClean="0"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B3DCD-E959-4EFA-BD54-4960F00EE54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410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5D0A3-E714-4399-8447-C4DBEF2478C1}" type="datetimeFigureOut">
              <a:rPr lang="en-US" smtClean="0"/>
              <a:t>1/21/2022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B3DCD-E959-4EFA-BD54-4960F00EE54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9711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5D0A3-E714-4399-8447-C4DBEF2478C1}" type="datetimeFigureOut">
              <a:rPr lang="en-US" smtClean="0"/>
              <a:t>1/21/2022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B3DCD-E959-4EFA-BD54-4960F00EE54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759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5D0A3-E714-4399-8447-C4DBEF2478C1}" type="datetimeFigureOut">
              <a:rPr lang="en-US" smtClean="0"/>
              <a:t>1/21/2022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B3DCD-E959-4EFA-BD54-4960F00EE54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276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5D0A3-E714-4399-8447-C4DBEF2478C1}" type="datetimeFigureOut">
              <a:rPr lang="en-US" smtClean="0"/>
              <a:t>1/21/2022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B3DCD-E959-4EFA-BD54-4960F00EE54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787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5D0A3-E714-4399-8447-C4DBEF2478C1}" type="datetimeFigureOut">
              <a:rPr lang="en-US" smtClean="0"/>
              <a:t>1/21/2022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B3DCD-E959-4EFA-BD54-4960F00EE54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0926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5D0A3-E714-4399-8447-C4DBEF2478C1}" type="datetimeFigureOut">
              <a:rPr lang="en-US" smtClean="0"/>
              <a:t>1/21/2022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B3DCD-E959-4EFA-BD54-4960F00EE54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809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55D0A3-E714-4399-8447-C4DBEF2478C1}" type="datetimeFigureOut">
              <a:rPr lang="en-US" smtClean="0"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4B3DCD-E959-4EFA-BD54-4960F00EE54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9926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Arrays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ioelectro.ir/course/learn-c</a:t>
            </a:r>
          </a:p>
        </p:txBody>
      </p:sp>
    </p:spTree>
    <p:extLst>
      <p:ext uri="{BB962C8B-B14F-4D97-AF65-F5344CB8AC3E}">
        <p14:creationId xmlns:p14="http://schemas.microsoft.com/office/powerpoint/2010/main" val="340640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340" y="795130"/>
            <a:ext cx="10515600" cy="5427553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Arrays</a:t>
            </a:r>
            <a:r>
              <a:rPr lang="en-US" dirty="0" smtClean="0"/>
              <a:t> are special variables which can hold </a:t>
            </a:r>
            <a:r>
              <a:rPr lang="en-US" b="1" dirty="0" smtClean="0"/>
              <a:t>more than one </a:t>
            </a:r>
            <a:r>
              <a:rPr lang="en-US" dirty="0" smtClean="0"/>
              <a:t>value under the </a:t>
            </a:r>
            <a:r>
              <a:rPr lang="en-US" b="1" dirty="0" smtClean="0"/>
              <a:t>same variable name</a:t>
            </a:r>
            <a:r>
              <a:rPr lang="en-US" dirty="0" smtClean="0"/>
              <a:t>, organised with an </a:t>
            </a:r>
            <a:r>
              <a:rPr lang="en-US" b="1" dirty="0" smtClean="0"/>
              <a:t>index</a:t>
            </a:r>
            <a:r>
              <a:rPr lang="en-US" dirty="0" smtClean="0"/>
              <a:t>. Arrays are defined using a very straightforward syntax: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/* defines an array of 10 integers */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numbers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[</a:t>
            </a: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10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]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906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84313"/>
            <a:ext cx="10515600" cy="63080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Accessing</a:t>
            </a:r>
            <a:r>
              <a:rPr lang="en-US" dirty="0" smtClean="0"/>
              <a:t> a number from the array is done using the </a:t>
            </a:r>
            <a:r>
              <a:rPr lang="en-US" b="1" dirty="0" smtClean="0"/>
              <a:t>same syntax</a:t>
            </a:r>
            <a:r>
              <a:rPr lang="en-US" dirty="0" smtClean="0"/>
              <a:t>. Notice that arrays in </a:t>
            </a:r>
            <a:r>
              <a:rPr lang="en-US" b="1" dirty="0" smtClean="0"/>
              <a:t>C</a:t>
            </a:r>
            <a:r>
              <a:rPr lang="en-US" dirty="0" smtClean="0"/>
              <a:t> are </a:t>
            </a:r>
            <a:r>
              <a:rPr lang="en-US" b="1" dirty="0" smtClean="0"/>
              <a:t>zero-based</a:t>
            </a:r>
            <a:r>
              <a:rPr lang="en-US" dirty="0" smtClean="0"/>
              <a:t>, which means that if we defined an array of size </a:t>
            </a:r>
            <a:r>
              <a:rPr lang="en-US" b="1" dirty="0" smtClean="0"/>
              <a:t>10</a:t>
            </a:r>
            <a:r>
              <a:rPr lang="en-US" dirty="0" smtClean="0"/>
              <a:t>, then the array cells </a:t>
            </a:r>
            <a:r>
              <a:rPr lang="en-US" b="1" dirty="0" smtClean="0"/>
              <a:t>0</a:t>
            </a:r>
            <a:r>
              <a:rPr lang="en-US" dirty="0" smtClean="0"/>
              <a:t> through </a:t>
            </a:r>
            <a:r>
              <a:rPr lang="en-US" b="1" dirty="0" smtClean="0"/>
              <a:t>9</a:t>
            </a:r>
            <a:r>
              <a:rPr lang="en-US" dirty="0" smtClean="0"/>
              <a:t> (inclusive) are defined. </a:t>
            </a:r>
            <a:r>
              <a:rPr lang="en-US" sz="20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numbers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[</a:t>
            </a:r>
            <a:r>
              <a:rPr lang="en-US" sz="2000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10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]</a:t>
            </a:r>
            <a:r>
              <a:rPr lang="en-US" sz="20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smtClean="0"/>
              <a:t>is </a:t>
            </a:r>
            <a:r>
              <a:rPr lang="en-US" b="1" dirty="0" smtClean="0"/>
              <a:t>not</a:t>
            </a:r>
            <a:r>
              <a:rPr lang="en-US" dirty="0" smtClean="0"/>
              <a:t> an actual value.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2000" dirty="0" smtClean="0">
                <a:solidFill>
                  <a:srgbClr val="0070C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sz="20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numbers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[</a:t>
            </a:r>
            <a:r>
              <a:rPr lang="en-US" sz="2000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10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]</a:t>
            </a:r>
            <a:r>
              <a:rPr lang="en-US" sz="20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endParaRPr lang="en-US" sz="2000" dirty="0" smtClean="0"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None/>
            </a:pP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/* populate the array */</a:t>
            </a:r>
          </a:p>
          <a:p>
            <a:pPr marL="0" indent="0">
              <a:buNone/>
            </a:pPr>
            <a:r>
              <a:rPr lang="en-US" sz="20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numbers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[</a:t>
            </a:r>
            <a:r>
              <a:rPr lang="en-US" sz="2000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0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]</a:t>
            </a:r>
            <a:r>
              <a:rPr lang="en-US" sz="20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= </a:t>
            </a:r>
            <a:r>
              <a:rPr lang="en-US" sz="2000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10</a:t>
            </a:r>
            <a:r>
              <a:rPr lang="en-US" sz="20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20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numbers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[</a:t>
            </a:r>
            <a:r>
              <a:rPr lang="en-US" sz="2000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1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]</a:t>
            </a:r>
            <a:r>
              <a:rPr lang="en-US" sz="20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= </a:t>
            </a:r>
            <a:r>
              <a:rPr lang="en-US" sz="2000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20</a:t>
            </a:r>
            <a:r>
              <a:rPr lang="en-US" sz="20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20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...</a:t>
            </a:r>
          </a:p>
          <a:p>
            <a:pPr marL="0" indent="0">
              <a:buNone/>
            </a:pPr>
            <a:r>
              <a:rPr lang="en-US" sz="20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numbers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[</a:t>
            </a:r>
            <a:r>
              <a:rPr lang="en-US" sz="2000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6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]</a:t>
            </a:r>
            <a:r>
              <a:rPr lang="en-US" sz="20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=</a:t>
            </a:r>
            <a:r>
              <a:rPr lang="en-US" sz="2000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 70</a:t>
            </a:r>
            <a:r>
              <a:rPr lang="en-US" sz="20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endParaRPr lang="en-US" sz="2000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None/>
            </a:pP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/* print the 7th number from the array, which has an index of 6 */</a:t>
            </a:r>
          </a:p>
          <a:p>
            <a:pPr marL="0" indent="0">
              <a:buNone/>
            </a:pPr>
            <a:r>
              <a:rPr lang="en-US" sz="20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printf(</a:t>
            </a:r>
            <a:r>
              <a:rPr lang="en-US" sz="2000" dirty="0" smtClean="0">
                <a:solidFill>
                  <a:srgbClr val="00B05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"The 7th number in the array is %d"</a:t>
            </a:r>
            <a:r>
              <a:rPr lang="en-US" sz="20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 numbers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[</a:t>
            </a:r>
            <a:r>
              <a:rPr lang="en-US" sz="2000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6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]</a:t>
            </a:r>
            <a:r>
              <a:rPr lang="en-US" sz="20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);</a:t>
            </a:r>
            <a:endParaRPr lang="en-US" sz="2000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021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75861"/>
            <a:ext cx="10515600" cy="5501102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Arrays</a:t>
            </a:r>
            <a:r>
              <a:rPr lang="en-US" dirty="0" smtClean="0"/>
              <a:t> can only have </a:t>
            </a:r>
            <a:r>
              <a:rPr lang="en-US" b="1" dirty="0" smtClean="0"/>
              <a:t>one</a:t>
            </a:r>
            <a:r>
              <a:rPr lang="en-US" dirty="0" smtClean="0"/>
              <a:t> type of variable, because they are implemented as a </a:t>
            </a:r>
            <a:r>
              <a:rPr lang="en-US" b="1" dirty="0" smtClean="0"/>
              <a:t>sequence of values </a:t>
            </a:r>
            <a:r>
              <a:rPr lang="en-US" dirty="0" smtClean="0"/>
              <a:t>in the computer's memory. Because of that, accessing a specific array cell is very efficient.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915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4562"/>
          </a:xfrm>
        </p:spPr>
        <p:txBody>
          <a:bodyPr/>
          <a:lstStyle/>
          <a:p>
            <a:r>
              <a:rPr lang="en-US" dirty="0" smtClean="0"/>
              <a:t>Exercise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39688"/>
            <a:ext cx="10515600" cy="5367129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    The code below does </a:t>
            </a:r>
            <a:r>
              <a:rPr lang="en-US" b="1" dirty="0" smtClean="0"/>
              <a:t>not</a:t>
            </a:r>
            <a:r>
              <a:rPr lang="en-US" dirty="0" smtClean="0"/>
              <a:t> compile, because the </a:t>
            </a:r>
            <a:r>
              <a:rPr lang="en-US" dirty="0" smtClean="0">
                <a:solidFill>
                  <a:srgbClr val="FF000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grades</a:t>
            </a:r>
            <a:r>
              <a:rPr lang="en-US" dirty="0" smtClean="0"/>
              <a:t> variable is missing.</a:t>
            </a:r>
          </a:p>
          <a:p>
            <a:r>
              <a:rPr lang="en-US" dirty="0" smtClean="0"/>
              <a:t>    </a:t>
            </a:r>
            <a:r>
              <a:rPr lang="en-US" b="1" dirty="0" smtClean="0"/>
              <a:t>One</a:t>
            </a:r>
            <a:r>
              <a:rPr lang="en-US" dirty="0" smtClean="0"/>
              <a:t> of the grades is </a:t>
            </a:r>
            <a:r>
              <a:rPr lang="en-US" b="1" dirty="0" smtClean="0"/>
              <a:t>missing</a:t>
            </a:r>
            <a:r>
              <a:rPr lang="en-US" dirty="0" smtClean="0"/>
              <a:t>. Can you define it so the grade </a:t>
            </a:r>
            <a:r>
              <a:rPr lang="en-US" b="1" dirty="0" smtClean="0"/>
              <a:t>average</a:t>
            </a:r>
            <a:r>
              <a:rPr lang="en-US" dirty="0" smtClean="0"/>
              <a:t> will be </a:t>
            </a:r>
            <a:r>
              <a:rPr lang="en-US" b="1" dirty="0" smtClean="0"/>
              <a:t>85</a:t>
            </a:r>
            <a:r>
              <a:rPr lang="en-US" dirty="0" smtClean="0"/>
              <a:t>?</a:t>
            </a:r>
          </a:p>
          <a:p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#include &lt;stdio.h&gt;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0070C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sz="24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main() {</a:t>
            </a:r>
          </a:p>
          <a:p>
            <a:pPr marL="0" indent="0">
              <a:buNone/>
            </a:pPr>
            <a:r>
              <a:rPr lang="en-US" sz="24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/* TODO: define the grades variable here */</a:t>
            </a:r>
          </a:p>
          <a:p>
            <a:pPr marL="0" indent="0">
              <a:buNone/>
            </a:pPr>
            <a:r>
              <a:rPr lang="en-US" sz="24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 </a:t>
            </a:r>
            <a:r>
              <a:rPr lang="en-US" sz="2400" dirty="0" smtClean="0">
                <a:solidFill>
                  <a:srgbClr val="0070C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sz="24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average;</a:t>
            </a:r>
          </a:p>
          <a:p>
            <a:pPr marL="0" indent="0">
              <a:buNone/>
            </a:pPr>
            <a:r>
              <a:rPr lang="en-US" sz="24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 grades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[</a:t>
            </a:r>
            <a:r>
              <a:rPr lang="en-US" sz="2400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0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]</a:t>
            </a:r>
            <a:r>
              <a:rPr lang="en-US" sz="24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= </a:t>
            </a:r>
            <a:r>
              <a:rPr lang="en-US" sz="2400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80</a:t>
            </a:r>
            <a:r>
              <a:rPr lang="en-US" sz="24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24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/* TODO: define the missing grade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     so that the average will sum to 85. */</a:t>
            </a:r>
          </a:p>
          <a:p>
            <a:pPr marL="0" indent="0">
              <a:buNone/>
            </a:pPr>
            <a:r>
              <a:rPr lang="en-US" sz="24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 grades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[</a:t>
            </a:r>
            <a:r>
              <a:rPr lang="en-US" sz="2400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2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]</a:t>
            </a:r>
            <a:r>
              <a:rPr lang="en-US" sz="24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= </a:t>
            </a:r>
            <a:r>
              <a:rPr lang="en-US" sz="2400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90</a:t>
            </a:r>
            <a:r>
              <a:rPr lang="en-US" sz="24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24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 average = (grades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[</a:t>
            </a:r>
            <a:r>
              <a:rPr lang="en-US" sz="2400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0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]</a:t>
            </a:r>
            <a:r>
              <a:rPr lang="en-US" sz="24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+ grades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[</a:t>
            </a:r>
            <a:r>
              <a:rPr lang="en-US" sz="2400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1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]</a:t>
            </a:r>
            <a:r>
              <a:rPr lang="en-US" sz="24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+ grades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[</a:t>
            </a:r>
            <a:r>
              <a:rPr lang="en-US" sz="2400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2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]</a:t>
            </a:r>
            <a:r>
              <a:rPr lang="en-US" sz="24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) / </a:t>
            </a:r>
            <a:r>
              <a:rPr lang="en-US" sz="2400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3</a:t>
            </a:r>
            <a:r>
              <a:rPr lang="en-US" sz="24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24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 printf(</a:t>
            </a:r>
            <a:r>
              <a:rPr lang="en-US" sz="2400" dirty="0" smtClean="0">
                <a:solidFill>
                  <a:srgbClr val="00B05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"The average of the 3 grades is: %d"</a:t>
            </a:r>
            <a:r>
              <a:rPr lang="en-US" sz="24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 average);</a:t>
            </a:r>
          </a:p>
          <a:p>
            <a:pPr marL="0" indent="0">
              <a:buNone/>
            </a:pPr>
            <a:r>
              <a:rPr lang="en-US" sz="24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 return </a:t>
            </a:r>
            <a:r>
              <a:rPr lang="en-US" sz="2400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0</a:t>
            </a:r>
            <a:r>
              <a:rPr lang="en-US" sz="24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24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}</a:t>
            </a:r>
            <a:endParaRPr lang="en-US" sz="2400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568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314</Words>
  <Application>Microsoft Office PowerPoint</Application>
  <PresentationFormat>Widescreen</PresentationFormat>
  <Paragraphs>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Cascadia Code</vt:lpstr>
      <vt:lpstr>Office Theme</vt:lpstr>
      <vt:lpstr>Arrays</vt:lpstr>
      <vt:lpstr>PowerPoint Presentation</vt:lpstr>
      <vt:lpstr>PowerPoint Presentation</vt:lpstr>
      <vt:lpstr>PowerPoint Presentation</vt:lpstr>
      <vt:lpstr>Exercise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Arrays</dc:title>
  <dc:creator>Esmaeill</dc:creator>
  <cp:lastModifiedBy>Esmaeill</cp:lastModifiedBy>
  <cp:revision>18</cp:revision>
  <dcterms:created xsi:type="dcterms:W3CDTF">2022-01-20T17:10:42Z</dcterms:created>
  <dcterms:modified xsi:type="dcterms:W3CDTF">2022-01-21T07:54:34Z</dcterms:modified>
</cp:coreProperties>
</file>