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12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93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96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76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53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679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061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276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25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334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56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A039A-1B3C-41D6-A52C-FA6211FF22B6}" type="datetimeFigureOut">
              <a:rPr lang="en-US" smtClean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1E489-2AAA-4382-9843-FA285BF993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867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Conditions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ioelectro.ir/course/learn-c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8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</a:t>
            </a:r>
            <a:r>
              <a:rPr lang="en-US" dirty="0" smtClean="0"/>
              <a:t>n </a:t>
            </a:r>
            <a:r>
              <a:rPr lang="en-US" dirty="0"/>
              <a:t>this exercise, you must construct an </a:t>
            </a:r>
            <a:r>
              <a:rPr lang="en-US" dirty="0">
                <a:solidFill>
                  <a:srgbClr val="7030A0"/>
                </a:solidFill>
              </a:rPr>
              <a:t>if</a:t>
            </a:r>
            <a:r>
              <a:rPr lang="en-US" dirty="0"/>
              <a:t> statement inside the </a:t>
            </a:r>
            <a:r>
              <a:rPr lang="en-US" dirty="0" err="1">
                <a:solidFill>
                  <a:srgbClr val="00B050"/>
                </a:solidFill>
              </a:rPr>
              <a:t>guessNumber</a:t>
            </a:r>
            <a:r>
              <a:rPr lang="en-US" dirty="0"/>
              <a:t> </a:t>
            </a:r>
            <a:r>
              <a:rPr lang="en-US" b="1" dirty="0"/>
              <a:t>function</a:t>
            </a:r>
            <a:r>
              <a:rPr lang="en-US" dirty="0"/>
              <a:t> statement that checks if the number </a:t>
            </a:r>
            <a:r>
              <a:rPr lang="en-US" dirty="0">
                <a:solidFill>
                  <a:srgbClr val="7030A0"/>
                </a:solidFill>
              </a:rPr>
              <a:t>guess</a:t>
            </a:r>
            <a:r>
              <a:rPr lang="en-US" dirty="0"/>
              <a:t> is equal to </a:t>
            </a:r>
            <a:r>
              <a:rPr lang="en-US" dirty="0">
                <a:solidFill>
                  <a:srgbClr val="0070C0"/>
                </a:solidFill>
              </a:rPr>
              <a:t>555</a:t>
            </a:r>
            <a:r>
              <a:rPr lang="en-US" dirty="0"/>
              <a:t>. If that is the case, the function must print out using </a:t>
            </a:r>
            <a:r>
              <a:rPr lang="en-US" dirty="0" err="1">
                <a:solidFill>
                  <a:srgbClr val="7030A0"/>
                </a:solidFill>
              </a:rPr>
              <a:t>printf</a:t>
            </a:r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"Correct. You guessed it!"</a:t>
            </a:r>
            <a:r>
              <a:rPr lang="en-US" dirty="0"/>
              <a:t>. If guess is less than </a:t>
            </a:r>
            <a:r>
              <a:rPr lang="en-US" dirty="0">
                <a:solidFill>
                  <a:srgbClr val="0070C0"/>
                </a:solidFill>
              </a:rPr>
              <a:t>555</a:t>
            </a:r>
            <a:r>
              <a:rPr lang="en-US" dirty="0"/>
              <a:t>, the function must print out using </a:t>
            </a:r>
            <a:r>
              <a:rPr lang="en-US" dirty="0" err="1">
                <a:solidFill>
                  <a:srgbClr val="7030A0"/>
                </a:solidFill>
              </a:rPr>
              <a:t>printf</a:t>
            </a:r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"Your guess is too low."</a:t>
            </a:r>
            <a:r>
              <a:rPr lang="en-US" dirty="0"/>
              <a:t> If </a:t>
            </a:r>
            <a:r>
              <a:rPr lang="en-US" dirty="0">
                <a:solidFill>
                  <a:srgbClr val="7030A0"/>
                </a:solidFill>
              </a:rPr>
              <a:t>guess</a:t>
            </a:r>
            <a:r>
              <a:rPr lang="en-US" dirty="0"/>
              <a:t> is greater than </a:t>
            </a:r>
            <a:r>
              <a:rPr lang="en-US" dirty="0">
                <a:solidFill>
                  <a:srgbClr val="0070C0"/>
                </a:solidFill>
              </a:rPr>
              <a:t>555</a:t>
            </a:r>
            <a:r>
              <a:rPr lang="en-US" dirty="0"/>
              <a:t>, the function must print out using </a:t>
            </a:r>
            <a:r>
              <a:rPr lang="en-US" dirty="0" err="1">
                <a:solidFill>
                  <a:srgbClr val="7030A0"/>
                </a:solidFill>
              </a:rPr>
              <a:t>printf</a:t>
            </a:r>
            <a:r>
              <a:rPr lang="en-US" dirty="0"/>
              <a:t> </a:t>
            </a:r>
            <a:r>
              <a:rPr lang="en-US" dirty="0">
                <a:solidFill>
                  <a:srgbClr val="00B0F0"/>
                </a:solidFill>
              </a:rPr>
              <a:t>"Your guess is too high</a:t>
            </a:r>
            <a:r>
              <a:rPr lang="en-US" dirty="0" smtClean="0">
                <a:solidFill>
                  <a:srgbClr val="00B0F0"/>
                </a:solidFill>
              </a:rPr>
              <a:t>.“</a:t>
            </a:r>
          </a:p>
          <a:p>
            <a:pPr marL="0" indent="0">
              <a:buNone/>
            </a:pPr>
            <a:endParaRPr lang="en-US" dirty="0">
              <a:solidFill>
                <a:srgbClr val="00B0F0"/>
              </a:solidFill>
            </a:endParaRPr>
          </a:p>
          <a:p>
            <a:r>
              <a:rPr lang="en-US" b="1" dirty="0"/>
              <a:t>Important</a:t>
            </a:r>
            <a:r>
              <a:rPr lang="en-US" dirty="0"/>
              <a:t>: Don't forget to add a </a:t>
            </a:r>
            <a:r>
              <a:rPr lang="en-US" b="1" dirty="0"/>
              <a:t>newline</a:t>
            </a:r>
            <a:r>
              <a:rPr lang="en-US" dirty="0"/>
              <a:t> character </a:t>
            </a:r>
            <a:r>
              <a:rPr lang="en-US" dirty="0">
                <a:solidFill>
                  <a:srgbClr val="00B0F0"/>
                </a:solidFill>
              </a:rPr>
              <a:t>\n </a:t>
            </a:r>
            <a:r>
              <a:rPr lang="en-US" dirty="0"/>
              <a:t>at the end of the </a:t>
            </a:r>
            <a:r>
              <a:rPr lang="en-US" dirty="0" err="1">
                <a:solidFill>
                  <a:srgbClr val="7030A0"/>
                </a:solidFill>
              </a:rPr>
              <a:t>printf</a:t>
            </a:r>
            <a:r>
              <a:rPr lang="en-US" dirty="0"/>
              <a:t> string.</a:t>
            </a:r>
            <a:endParaRPr lang="en-US" dirty="0" smtClean="0"/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6433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Making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In life</a:t>
            </a:r>
            <a:r>
              <a:rPr lang="en-US" dirty="0" smtClean="0"/>
              <a:t>, we all </a:t>
            </a:r>
            <a:r>
              <a:rPr lang="en-US" b="1" dirty="0" smtClean="0"/>
              <a:t>have to make</a:t>
            </a:r>
            <a:r>
              <a:rPr lang="en-US" dirty="0" smtClean="0"/>
              <a:t> </a:t>
            </a:r>
            <a:r>
              <a:rPr lang="en-US" b="1" dirty="0" smtClean="0"/>
              <a:t>decisions</a:t>
            </a:r>
            <a:r>
              <a:rPr lang="en-US" dirty="0" smtClean="0"/>
              <a:t>. In order to make a decision </a:t>
            </a:r>
            <a:r>
              <a:rPr lang="en-US" b="1" dirty="0" smtClean="0"/>
              <a:t>we weigh out our options </a:t>
            </a:r>
            <a:r>
              <a:rPr lang="en-US" dirty="0" smtClean="0"/>
              <a:t>and so do </a:t>
            </a:r>
            <a:r>
              <a:rPr lang="en-US" b="1" dirty="0" smtClean="0"/>
              <a:t>our programs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Here is the general form of the decision making structures found in C.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target = </a:t>
            </a:r>
            <a:r>
              <a:rPr lang="en-US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(target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==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printf(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"Target is equal to 10"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95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dirty="0" smtClean="0"/>
              <a:t>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dirty="0" smtClean="0"/>
              <a:t> statement allows us to check </a:t>
            </a:r>
            <a:r>
              <a:rPr lang="en-US" b="1" dirty="0" smtClean="0"/>
              <a:t>if</a:t>
            </a:r>
            <a:r>
              <a:rPr lang="en-US" dirty="0" smtClean="0"/>
              <a:t> an </a:t>
            </a:r>
            <a:r>
              <a:rPr lang="en-US" b="1" dirty="0" smtClean="0"/>
              <a:t>expression</a:t>
            </a:r>
            <a:r>
              <a:rPr lang="en-US" dirty="0" smtClean="0"/>
              <a:t> is </a:t>
            </a:r>
            <a:r>
              <a:rPr lang="en-US" sz="2400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true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or </a:t>
            </a:r>
            <a:r>
              <a:rPr lang="en-US" sz="2400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false</a:t>
            </a:r>
            <a:r>
              <a:rPr lang="en-US" dirty="0" smtClean="0"/>
              <a:t>, and </a:t>
            </a:r>
            <a:r>
              <a:rPr lang="en-US" b="1" dirty="0" smtClean="0"/>
              <a:t>execute</a:t>
            </a:r>
            <a:r>
              <a:rPr lang="en-US" dirty="0" smtClean="0"/>
              <a:t> </a:t>
            </a:r>
            <a:r>
              <a:rPr lang="en-US" b="1" dirty="0" smtClean="0"/>
              <a:t>different code according to the result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To </a:t>
            </a:r>
            <a:r>
              <a:rPr lang="en-US" b="1" dirty="0" smtClean="0"/>
              <a:t>evaluate</a:t>
            </a:r>
            <a:r>
              <a:rPr lang="en-US" dirty="0" smtClean="0"/>
              <a:t> whether </a:t>
            </a:r>
            <a:r>
              <a:rPr lang="en-US" b="1" dirty="0" smtClean="0"/>
              <a:t>two variables a</a:t>
            </a:r>
            <a:r>
              <a:rPr lang="en-US" b="1" dirty="0"/>
              <a:t>re</a:t>
            </a:r>
            <a:r>
              <a:rPr lang="en-US" b="1" dirty="0" smtClean="0"/>
              <a:t> equal</a:t>
            </a:r>
            <a:r>
              <a:rPr lang="en-US" dirty="0" smtClean="0"/>
              <a:t>, the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==</a:t>
            </a:r>
            <a:r>
              <a:rPr lang="en-US" dirty="0" smtClean="0"/>
              <a:t> operator is used, just like in the first example.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Inequality</a:t>
            </a:r>
            <a:r>
              <a:rPr lang="en-US" dirty="0" smtClean="0"/>
              <a:t> operators can also be used to </a:t>
            </a:r>
            <a:r>
              <a:rPr lang="en-US" b="1" dirty="0" smtClean="0"/>
              <a:t>evaluate</a:t>
            </a:r>
            <a:r>
              <a:rPr lang="en-US" dirty="0" smtClean="0"/>
              <a:t> </a:t>
            </a:r>
            <a:r>
              <a:rPr lang="en-US" b="1" dirty="0" smtClean="0"/>
              <a:t>expressions</a:t>
            </a: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(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&gt;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/>
              <a:t>,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/>
              <a:t>,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&gt;=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/>
              <a:t>,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&lt;=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87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xample: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foo = </a:t>
            </a:r>
            <a:r>
              <a:rPr lang="en-US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bar = </a:t>
            </a:r>
            <a:r>
              <a:rPr lang="en-US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(foo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bar)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printf(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"foo is smaller than bar."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(foo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&gt;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bar)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printf(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"foo is greater than bar."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031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0087"/>
            <a:ext cx="10515600" cy="5646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We can use the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else</a:t>
            </a:r>
            <a:r>
              <a:rPr lang="en-US" sz="3200" dirty="0" smtClean="0"/>
              <a:t> keyword to </a:t>
            </a:r>
            <a:r>
              <a:rPr lang="en-US" sz="3200" dirty="0" smtClean="0"/>
              <a:t>execute </a:t>
            </a:r>
            <a:r>
              <a:rPr lang="en-US" sz="3200" dirty="0" smtClean="0"/>
              <a:t>code when our expression evaluates to </a:t>
            </a:r>
            <a:r>
              <a:rPr lang="en-US" sz="2400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false</a:t>
            </a:r>
            <a:r>
              <a:rPr lang="en-US" sz="3200" dirty="0" smtClean="0"/>
              <a:t>.</a:t>
            </a:r>
          </a:p>
          <a:p>
            <a:pPr marL="0" indent="0">
              <a:buNone/>
            </a:pPr>
            <a:endParaRPr lang="en-US" dirty="0" smtClean="0">
              <a:solidFill>
                <a:srgbClr val="7030A0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sz="26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foo = </a:t>
            </a:r>
            <a:r>
              <a:rPr lang="en-US" sz="2600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bar = </a:t>
            </a:r>
            <a:r>
              <a:rPr lang="en-US" sz="2600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sz="2600" dirty="0" smtClean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sz="26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(foo </a:t>
            </a:r>
            <a:r>
              <a:rPr lang="en-US" sz="26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bar) {</a:t>
            </a:r>
          </a:p>
          <a:p>
            <a:pPr marL="0" indent="0">
              <a:buNone/>
            </a:pP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printf(</a:t>
            </a:r>
            <a:r>
              <a:rPr lang="en-US" sz="26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"foo is smaller than bar."</a:t>
            </a: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 </a:t>
            </a:r>
            <a:r>
              <a:rPr lang="en-US" sz="2600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else</a:t>
            </a: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printf(</a:t>
            </a:r>
            <a:r>
              <a:rPr lang="en-US" sz="2600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"foo is greater than bar."</a:t>
            </a: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6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07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44556"/>
            <a:ext cx="10515600" cy="621526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500" dirty="0" smtClean="0"/>
              <a:t>Sometimes we will have more than two outcomes to choose from. In these cases, we can "chain" multiple if else statements together.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foo = </a:t>
            </a:r>
            <a:r>
              <a:rPr lang="en-US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bar = </a:t>
            </a:r>
            <a:r>
              <a:rPr lang="en-US" dirty="0" smtClean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 smtClean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(foo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bar)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printf(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"foo is smaller than bar."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else if 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(foo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==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bar)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printf(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"foo is equal to bar."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 </a:t>
            </a:r>
            <a:r>
              <a:rPr lang="en-US" dirty="0" smtClean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else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{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    printf(</a:t>
            </a:r>
            <a:r>
              <a:rPr lang="en-US" dirty="0" smtClean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"foo is greater than bar."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0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8687" y="596348"/>
            <a:ext cx="10515600" cy="653332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4600" dirty="0"/>
              <a:t>You can also nest </a:t>
            </a:r>
            <a:r>
              <a:rPr lang="en-US" sz="46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sz="4600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sz="46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else</a:t>
            </a:r>
            <a:r>
              <a:rPr lang="en-US" sz="4600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sz="4600" dirty="0"/>
              <a:t>statements </a:t>
            </a:r>
            <a:r>
              <a:rPr lang="en-US" sz="4600" dirty="0" smtClean="0"/>
              <a:t>if you like.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peanuts_eaten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22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err="1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peanuts_in_jar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100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err="1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max_peanut_limit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n-US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50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(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peanuts_in_jar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&gt;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80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 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peanuts_eaten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max_peanut_limit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     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"Take as many peanuts as you want!\n"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} </a:t>
            </a: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else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{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</a:t>
            </a: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if 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peanuts_eaten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&gt;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peanuts_in_jar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     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"You can't have anymore peanuts!\n"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else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{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     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"Alright, just one more peanut.\n"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30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7079"/>
            <a:ext cx="10515600" cy="67718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Two or more expressions can be </a:t>
            </a:r>
            <a:r>
              <a:rPr lang="en-US" b="1" dirty="0"/>
              <a:t>evaluated</a:t>
            </a:r>
            <a:r>
              <a:rPr lang="en-US" dirty="0"/>
              <a:t> </a:t>
            </a:r>
            <a:r>
              <a:rPr lang="en-US" b="1" dirty="0"/>
              <a:t>together</a:t>
            </a:r>
            <a:r>
              <a:rPr lang="en-US" dirty="0"/>
              <a:t> using </a:t>
            </a:r>
            <a:r>
              <a:rPr lang="en-US" b="1" dirty="0"/>
              <a:t>logical operators</a:t>
            </a:r>
            <a:r>
              <a:rPr lang="en-US" dirty="0"/>
              <a:t> to </a:t>
            </a:r>
            <a:r>
              <a:rPr lang="en-US" b="1" dirty="0"/>
              <a:t>check</a:t>
            </a:r>
            <a:r>
              <a:rPr lang="en-US" dirty="0"/>
              <a:t> if </a:t>
            </a:r>
            <a:r>
              <a:rPr lang="en-US" b="1" dirty="0"/>
              <a:t>two expressions </a:t>
            </a:r>
            <a:r>
              <a:rPr lang="en-US" dirty="0"/>
              <a:t>evaluate to </a:t>
            </a:r>
            <a:r>
              <a:rPr lang="en-US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true</a:t>
            </a:r>
            <a:r>
              <a:rPr lang="en-US" dirty="0"/>
              <a:t> </a:t>
            </a:r>
            <a:r>
              <a:rPr lang="en-US" b="1" dirty="0"/>
              <a:t>together</a:t>
            </a:r>
            <a:r>
              <a:rPr lang="en-US" dirty="0"/>
              <a:t>, </a:t>
            </a:r>
            <a:r>
              <a:rPr lang="en-US" dirty="0" smtClean="0"/>
              <a:t>or </a:t>
            </a:r>
            <a:r>
              <a:rPr lang="en-US" b="1" dirty="0"/>
              <a:t>at</a:t>
            </a:r>
            <a:r>
              <a:rPr lang="en-US" dirty="0"/>
              <a:t> </a:t>
            </a:r>
            <a:r>
              <a:rPr lang="en-US" b="1" dirty="0"/>
              <a:t>least one </a:t>
            </a:r>
            <a:r>
              <a:rPr lang="en-US" dirty="0"/>
              <a:t>of them. To check if two expressions </a:t>
            </a:r>
            <a:r>
              <a:rPr lang="en-US" b="1" dirty="0"/>
              <a:t>both</a:t>
            </a:r>
            <a:r>
              <a:rPr lang="en-US" dirty="0"/>
              <a:t> evaluate to </a:t>
            </a:r>
            <a:r>
              <a:rPr lang="en-US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true</a:t>
            </a:r>
            <a:r>
              <a:rPr lang="en-US" dirty="0"/>
              <a:t>, use the </a:t>
            </a:r>
            <a:r>
              <a:rPr lang="en-US" b="1" dirty="0"/>
              <a:t>AND</a:t>
            </a:r>
            <a:r>
              <a:rPr lang="en-US" dirty="0"/>
              <a:t> operator </a:t>
            </a:r>
            <a:r>
              <a:rPr lang="en-US" dirty="0">
                <a:solidFill>
                  <a:srgbClr val="7030A0"/>
                </a:solidFill>
              </a:rPr>
              <a:t>&amp;&amp;</a:t>
            </a:r>
            <a:r>
              <a:rPr lang="en-US" dirty="0"/>
              <a:t>. To check if at </a:t>
            </a:r>
            <a:r>
              <a:rPr lang="en-US" b="1" dirty="0"/>
              <a:t>least one </a:t>
            </a:r>
            <a:r>
              <a:rPr lang="en-US" dirty="0"/>
              <a:t>of the expressions evaluate to </a:t>
            </a:r>
            <a:r>
              <a:rPr lang="en-US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true</a:t>
            </a:r>
            <a:r>
              <a:rPr lang="en-US" dirty="0"/>
              <a:t>, use the </a:t>
            </a:r>
            <a:r>
              <a:rPr lang="en-US" b="1" dirty="0"/>
              <a:t>OR</a:t>
            </a:r>
            <a:r>
              <a:rPr lang="en-US" dirty="0"/>
              <a:t> operator </a:t>
            </a:r>
            <a:r>
              <a:rPr lang="en-US" dirty="0" smtClean="0">
                <a:solidFill>
                  <a:srgbClr val="7030A0"/>
                </a:solidFill>
              </a:rPr>
              <a:t>||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200" dirty="0" err="1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foo = </a:t>
            </a:r>
            <a:r>
              <a:rPr lang="en-US" sz="2200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200" dirty="0" err="1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bar = </a:t>
            </a:r>
            <a:r>
              <a:rPr lang="en-US" sz="2200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2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200" dirty="0" err="1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moo = </a:t>
            </a:r>
            <a:r>
              <a:rPr lang="en-US" sz="2200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3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sz="2200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sz="22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(foo </a:t>
            </a:r>
            <a:r>
              <a:rPr lang="en-US" sz="22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bar </a:t>
            </a:r>
            <a:r>
              <a:rPr lang="en-US" sz="22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&amp;&amp;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moo </a:t>
            </a:r>
            <a:r>
              <a:rPr lang="en-US" sz="22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&gt;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bar) {</a:t>
            </a:r>
          </a:p>
          <a:p>
            <a:pPr marL="0" indent="0">
              <a:buNone/>
            </a:pP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sz="2200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sz="2200" dirty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"foo is smaller than bar AND moo is larger than bar."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sz="2200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sz="22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(foo </a:t>
            </a:r>
            <a:r>
              <a:rPr lang="en-US" sz="22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bar </a:t>
            </a:r>
            <a:r>
              <a:rPr lang="en-US" sz="22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||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moo </a:t>
            </a:r>
            <a:r>
              <a:rPr lang="en-US" sz="2200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&gt;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bar) {</a:t>
            </a:r>
          </a:p>
          <a:p>
            <a:pPr marL="0" indent="0">
              <a:buNone/>
            </a:pP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sz="2200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sz="2200" dirty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"foo is smaller than bar OR moo is larger than bar."</a:t>
            </a:r>
            <a:r>
              <a:rPr lang="en-US" sz="2200" dirty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200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  <a:endParaRPr lang="en-US" sz="2200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9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42121"/>
            <a:ext cx="10515600" cy="543484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b="1" dirty="0"/>
              <a:t>NOT</a:t>
            </a:r>
            <a:r>
              <a:rPr lang="en-US" dirty="0"/>
              <a:t> operator </a:t>
            </a: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!</a:t>
            </a:r>
            <a:r>
              <a:rPr lang="en-US" dirty="0"/>
              <a:t> </a:t>
            </a:r>
            <a:r>
              <a:rPr lang="en-US" dirty="0" smtClean="0"/>
              <a:t>can also be used likewise: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int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target = </a:t>
            </a:r>
            <a:r>
              <a:rPr lang="en-US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9</a:t>
            </a:r>
            <a:r>
              <a:rPr lang="en-US" dirty="0" smtClean="0">
                <a:latin typeface="Cascadia Code" panose="020B0609020000020004" pitchFamily="49" charset="0"/>
                <a:cs typeface="Cascadia Code" panose="020B06090200000200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if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(target </a:t>
            </a:r>
            <a:r>
              <a:rPr lang="en-US" dirty="0">
                <a:solidFill>
                  <a:srgbClr val="7030A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!=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10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n-US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printf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dirty="0">
                <a:solidFill>
                  <a:srgbClr val="00B0F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"Target is not equal to 10"</a:t>
            </a: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Cascadia Code" panose="020B0609020000020004" pitchFamily="49" charset="0"/>
                <a:cs typeface="Cascadia Code" panose="020B0609020000020004" pitchFamily="49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66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687</Words>
  <Application>Microsoft Office PowerPoint</Application>
  <PresentationFormat>Widescreen</PresentationFormat>
  <Paragraphs>95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Cascadia Code</vt:lpstr>
      <vt:lpstr>Office Theme</vt:lpstr>
      <vt:lpstr>Conditions</vt:lpstr>
      <vt:lpstr>Decision Making</vt:lpstr>
      <vt:lpstr>The if statement</vt:lpstr>
      <vt:lpstr>Example: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Conditions</dc:title>
  <dc:creator>Esmaeill</dc:creator>
  <cp:lastModifiedBy>Esmaeill</cp:lastModifiedBy>
  <cp:revision>39</cp:revision>
  <dcterms:created xsi:type="dcterms:W3CDTF">2022-01-23T04:09:53Z</dcterms:created>
  <dcterms:modified xsi:type="dcterms:W3CDTF">2022-01-30T08:28:48Z</dcterms:modified>
</cp:coreProperties>
</file>