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987129-8C10-43E2-B14E-4E4DB7436917}" type="datetimeFigureOut">
              <a:rPr lang="en-US" smtClean="0"/>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431205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87129-8C10-43E2-B14E-4E4DB7436917}" type="datetimeFigureOut">
              <a:rPr lang="en-US" smtClean="0"/>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1334982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87129-8C10-43E2-B14E-4E4DB7436917}" type="datetimeFigureOut">
              <a:rPr lang="en-US" smtClean="0"/>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4264588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987129-8C10-43E2-B14E-4E4DB7436917}" type="datetimeFigureOut">
              <a:rPr lang="en-US" smtClean="0"/>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683791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987129-8C10-43E2-B14E-4E4DB7436917}" type="datetimeFigureOut">
              <a:rPr lang="en-US" smtClean="0"/>
              <a:t>11/2/2022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27801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987129-8C10-43E2-B14E-4E4DB7436917}" type="datetimeFigureOut">
              <a:rPr lang="en-US" smtClean="0"/>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1810028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987129-8C10-43E2-B14E-4E4DB7436917}" type="datetimeFigureOut">
              <a:rPr lang="en-US" smtClean="0"/>
              <a:t>11/2/2022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684939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987129-8C10-43E2-B14E-4E4DB7436917}" type="datetimeFigureOut">
              <a:rPr lang="en-US" smtClean="0"/>
              <a:t>11/2/2022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2773334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987129-8C10-43E2-B14E-4E4DB7436917}" type="datetimeFigureOut">
              <a:rPr lang="en-US" smtClean="0"/>
              <a:t>11/2/2022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219768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B987129-8C10-43E2-B14E-4E4DB7436917}" type="datetimeFigureOut">
              <a:rPr lang="en-US" smtClean="0"/>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427877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B987129-8C10-43E2-B14E-4E4DB7436917}" type="datetimeFigureOut">
              <a:rPr lang="en-US" smtClean="0"/>
              <a:t>11/2/2022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C45A-5A08-4F03-A8D4-B08FF7371F6C}" type="slidenum">
              <a:rPr lang="en-US" smtClean="0"/>
              <a:t>‹#›</a:t>
            </a:fld>
            <a:endParaRPr lang="en-US"/>
          </a:p>
        </p:txBody>
      </p:sp>
    </p:spTree>
    <p:extLst>
      <p:ext uri="{BB962C8B-B14F-4D97-AF65-F5344CB8AC3E}">
        <p14:creationId xmlns:p14="http://schemas.microsoft.com/office/powerpoint/2010/main" val="1973704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987129-8C10-43E2-B14E-4E4DB7436917}" type="datetimeFigureOut">
              <a:rPr lang="en-US" smtClean="0"/>
              <a:t>11/2/2022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DC45A-5A08-4F03-A8D4-B08FF7371F6C}" type="slidenum">
              <a:rPr lang="en-US" smtClean="0"/>
              <a:t>‹#›</a:t>
            </a:fld>
            <a:endParaRPr lang="en-US"/>
          </a:p>
        </p:txBody>
      </p:sp>
    </p:spTree>
    <p:extLst>
      <p:ext uri="{BB962C8B-B14F-4D97-AF65-F5344CB8AC3E}">
        <p14:creationId xmlns:p14="http://schemas.microsoft.com/office/powerpoint/2010/main" val="738657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Static</a:t>
            </a:r>
            <a:endParaRPr lang="en-US" dirty="0"/>
          </a:p>
        </p:txBody>
      </p:sp>
      <p:sp>
        <p:nvSpPr>
          <p:cNvPr id="3" name="Subtitle 2"/>
          <p:cNvSpPr>
            <a:spLocks noGrp="1"/>
          </p:cNvSpPr>
          <p:nvPr>
            <p:ph type="subTitle" idx="1"/>
          </p:nvPr>
        </p:nvSpPr>
        <p:spPr/>
        <p:txBody>
          <a:bodyPr/>
          <a:lstStyle/>
          <a:p>
            <a:r>
              <a:rPr lang="en-US" dirty="0" smtClean="0"/>
              <a:t>ioelectro.ir/course/learn-c</a:t>
            </a:r>
          </a:p>
        </p:txBody>
      </p:sp>
    </p:spTree>
    <p:extLst>
      <p:ext uri="{BB962C8B-B14F-4D97-AF65-F5344CB8AC3E}">
        <p14:creationId xmlns:p14="http://schemas.microsoft.com/office/powerpoint/2010/main" val="209109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90273"/>
            <a:ext cx="10515600" cy="1325563"/>
          </a:xfrm>
        </p:spPr>
        <p:txBody>
          <a:bodyPr>
            <a:normAutofit fontScale="90000"/>
          </a:bodyPr>
          <a:lstStyle/>
          <a:p>
            <a:r>
              <a:rPr lang="en-US" b="1" dirty="0" smtClean="0"/>
              <a:t>static</a:t>
            </a:r>
            <a:r>
              <a:rPr lang="en-US" dirty="0" smtClean="0"/>
              <a:t> is a keyword in the C programming language. It can be used with variables and functions.</a:t>
            </a:r>
            <a:endParaRPr lang="en-US" dirty="0"/>
          </a:p>
        </p:txBody>
      </p:sp>
    </p:spTree>
    <p:extLst>
      <p:ext uri="{BB962C8B-B14F-4D97-AF65-F5344CB8AC3E}">
        <p14:creationId xmlns:p14="http://schemas.microsoft.com/office/powerpoint/2010/main" val="15773709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static variable?</a:t>
            </a:r>
            <a:endParaRPr lang="en-US" dirty="0"/>
          </a:p>
        </p:txBody>
      </p:sp>
      <p:sp>
        <p:nvSpPr>
          <p:cNvPr id="3" name="Content Placeholder 2"/>
          <p:cNvSpPr>
            <a:spLocks noGrp="1"/>
          </p:cNvSpPr>
          <p:nvPr>
            <p:ph idx="1"/>
          </p:nvPr>
        </p:nvSpPr>
        <p:spPr/>
        <p:txBody>
          <a:bodyPr/>
          <a:lstStyle/>
          <a:p>
            <a:pPr marL="0" indent="0">
              <a:buNone/>
            </a:pPr>
            <a:r>
              <a:rPr lang="en-US" dirty="0" smtClean="0"/>
              <a:t>By default, variables are local to the scope in which they are defined. </a:t>
            </a:r>
            <a:r>
              <a:rPr lang="en-US" b="1" dirty="0" smtClean="0"/>
              <a:t>Static</a:t>
            </a:r>
            <a:r>
              <a:rPr lang="en-US" dirty="0" smtClean="0"/>
              <a:t> variables have a property of preserving their value even after they are out of their scope! Hence, static variables preserve their previous value in their previous scope and are not initialized again in the new scope.</a:t>
            </a:r>
            <a:endParaRPr lang="en-US" dirty="0"/>
          </a:p>
        </p:txBody>
      </p:sp>
    </p:spTree>
    <p:extLst>
      <p:ext uri="{BB962C8B-B14F-4D97-AF65-F5344CB8AC3E}">
        <p14:creationId xmlns:p14="http://schemas.microsoft.com/office/powerpoint/2010/main" val="4047267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02364"/>
            <a:ext cx="10515600" cy="5751445"/>
          </a:xfrm>
        </p:spPr>
        <p:txBody>
          <a:bodyPr>
            <a:normAutofit fontScale="77500" lnSpcReduction="20000"/>
          </a:bodyPr>
          <a:lstStyle/>
          <a:p>
            <a:pPr marL="0" indent="0">
              <a:buNone/>
            </a:pPr>
            <a:r>
              <a:rPr lang="en-US" dirty="0" smtClean="0"/>
              <a:t>Consider the following scenario – where we want to count the runners participating in a race:</a:t>
            </a:r>
          </a:p>
          <a:p>
            <a:pPr marL="0" indent="0">
              <a:buNone/>
            </a:pPr>
            <a:endParaRPr lang="en-US" dirty="0"/>
          </a:p>
          <a:p>
            <a:pPr marL="0" indent="0">
              <a:buNone/>
            </a:pPr>
            <a:r>
              <a:rPr lang="en-US" dirty="0"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#include&lt;</a:t>
            </a:r>
            <a:r>
              <a:rPr lang="en-US" dirty="0" err="1"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stdio.h</a:t>
            </a:r>
            <a:r>
              <a:rPr lang="en-US" dirty="0"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&gt;</a:t>
            </a:r>
          </a:p>
          <a:p>
            <a:pPr marL="0" indent="0">
              <a:buNone/>
            </a:pPr>
            <a:endParaRPr lang="en-US" dirty="0" smtClean="0">
              <a:latin typeface="Cascadia Code" panose="020B0609020000020004" pitchFamily="49" charset="0"/>
              <a:ea typeface="Cascadia Code" panose="020B0609020000020004" pitchFamily="49" charset="0"/>
              <a:cs typeface="Cascadia Code" panose="020B0609020000020004" pitchFamily="49" charset="0"/>
            </a:endParaRPr>
          </a:p>
          <a:p>
            <a:pPr marL="0" indent="0">
              <a:buNone/>
            </a:pPr>
            <a:r>
              <a:rPr lang="en-US" dirty="0" err="1"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err="1"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smtClean="0">
                <a:latin typeface="Cascadia Code" panose="020B0609020000020004" pitchFamily="49" charset="0"/>
                <a:ea typeface="Cascadia Code" panose="020B0609020000020004" pitchFamily="49" charset="0"/>
                <a:cs typeface="Cascadia Code" panose="020B0609020000020004" pitchFamily="49" charset="0"/>
              </a:rPr>
              <a:t> count </a:t>
            </a:r>
            <a:r>
              <a:rPr lang="en-US" dirty="0" smtClean="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a:t>
            </a:r>
            <a:r>
              <a:rPr lang="en-US" dirty="0" smtClean="0">
                <a:latin typeface="Cascadia Code" panose="020B0609020000020004" pitchFamily="49" charset="0"/>
                <a:ea typeface="Cascadia Code" panose="020B0609020000020004" pitchFamily="49" charset="0"/>
                <a:cs typeface="Cascadia Code" panose="020B0609020000020004" pitchFamily="49" charset="0"/>
              </a:rPr>
              <a:t> 0;</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count</a:t>
            </a:r>
            <a:r>
              <a:rPr lang="en-US" dirty="0" smtClean="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rgbClr val="7030A0"/>
                </a:solidFill>
                <a:latin typeface="Cascadia Code" panose="020B0609020000020004" pitchFamily="49" charset="0"/>
                <a:ea typeface="Cascadia Code" panose="020B0609020000020004" pitchFamily="49" charset="0"/>
                <a:cs typeface="Cascadia Code" panose="020B0609020000020004" pitchFamily="49" charset="0"/>
              </a:rPr>
              <a:t>return</a:t>
            </a:r>
            <a:r>
              <a:rPr lang="en-US" dirty="0" smtClean="0">
                <a:latin typeface="Cascadia Code" panose="020B0609020000020004" pitchFamily="49" charset="0"/>
                <a:ea typeface="Cascadia Code" panose="020B0609020000020004" pitchFamily="49" charset="0"/>
                <a:cs typeface="Cascadia Code" panose="020B0609020000020004" pitchFamily="49" charset="0"/>
              </a:rPr>
              <a:t> count;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endParaRPr lang="en-US" dirty="0" smtClean="0">
              <a:latin typeface="Cascadia Code" panose="020B0609020000020004" pitchFamily="49" charset="0"/>
              <a:ea typeface="Cascadia Code" panose="020B0609020000020004" pitchFamily="49" charset="0"/>
              <a:cs typeface="Cascadia Code" panose="020B0609020000020004" pitchFamily="49" charset="0"/>
            </a:endParaRPr>
          </a:p>
          <a:p>
            <a:pPr marL="0" indent="0">
              <a:buNone/>
            </a:pPr>
            <a:r>
              <a:rPr lang="en-US" dirty="0" err="1"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main()</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err="1"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printf</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r>
              <a:rPr lang="en-US" dirty="0"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"%d "</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err="1"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printf</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r>
              <a:rPr lang="en-US" dirty="0"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"%d "</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rgbClr val="7030A0"/>
                </a:solidFill>
                <a:latin typeface="Cascadia Code" panose="020B0609020000020004" pitchFamily="49" charset="0"/>
                <a:ea typeface="Cascadia Code" panose="020B0609020000020004" pitchFamily="49" charset="0"/>
                <a:cs typeface="Cascadia Code" panose="020B0609020000020004" pitchFamily="49" charset="0"/>
              </a:rPr>
              <a:t>return</a:t>
            </a:r>
            <a:r>
              <a:rPr lang="en-US" dirty="0" smtClean="0">
                <a:latin typeface="Cascadia Code" panose="020B0609020000020004" pitchFamily="49" charset="0"/>
                <a:ea typeface="Cascadia Code" panose="020B0609020000020004" pitchFamily="49" charset="0"/>
                <a:cs typeface="Cascadia Code" panose="020B0609020000020004" pitchFamily="49" charset="0"/>
              </a:rPr>
              <a:t> 0;</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p:txBody>
      </p:sp>
    </p:spTree>
    <p:extLst>
      <p:ext uri="{BB962C8B-B14F-4D97-AF65-F5344CB8AC3E}">
        <p14:creationId xmlns:p14="http://schemas.microsoft.com/office/powerpoint/2010/main" val="18763771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15617"/>
            <a:ext cx="10515600" cy="5950226"/>
          </a:xfrm>
        </p:spPr>
        <p:txBody>
          <a:bodyPr>
            <a:normAutofit fontScale="77500" lnSpcReduction="20000"/>
          </a:bodyPr>
          <a:lstStyle/>
          <a:p>
            <a:pPr marL="0" indent="0">
              <a:buNone/>
            </a:pPr>
            <a:r>
              <a:rPr lang="en-US" dirty="0" smtClean="0"/>
              <a:t>We will see that count is not updated because it is removed from memory as soon as the function completes. If static is used however, we get the desired result:</a:t>
            </a:r>
          </a:p>
          <a:p>
            <a:pPr marL="0" indent="0">
              <a:buNone/>
            </a:pPr>
            <a:endParaRPr lang="en-US" dirty="0" smtClean="0"/>
          </a:p>
          <a:p>
            <a:pPr marL="0" indent="0">
              <a:buNone/>
            </a:pPr>
            <a:r>
              <a:rPr lang="en-US" dirty="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#include&lt;</a:t>
            </a:r>
            <a:r>
              <a:rPr lang="en-US" dirty="0" err="1">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stdio.h</a:t>
            </a:r>
            <a:r>
              <a:rPr lang="en-US" dirty="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&gt;</a:t>
            </a:r>
          </a:p>
          <a:p>
            <a:pPr marL="0" indent="0">
              <a:buNone/>
            </a:pPr>
            <a:endParaRPr lang="en-US" dirty="0">
              <a:latin typeface="Cascadia Code" panose="020B0609020000020004" pitchFamily="49" charset="0"/>
              <a:ea typeface="Cascadia Code" panose="020B0609020000020004" pitchFamily="49" charset="0"/>
              <a:cs typeface="Cascadia Code" panose="020B0609020000020004" pitchFamily="49" charset="0"/>
            </a:endParaRPr>
          </a:p>
          <a:p>
            <a:pPr marL="0" indent="0">
              <a:buNone/>
            </a:pPr>
            <a:r>
              <a:rPr lang="en-US" dirty="0" err="1">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static</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err="1"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a:latin typeface="Cascadia Code" panose="020B0609020000020004" pitchFamily="49" charset="0"/>
                <a:ea typeface="Cascadia Code" panose="020B0609020000020004" pitchFamily="49" charset="0"/>
                <a:cs typeface="Cascadia Code" panose="020B0609020000020004" pitchFamily="49" charset="0"/>
              </a:rPr>
              <a:t>count </a:t>
            </a:r>
            <a:r>
              <a:rPr lang="en-US" dirty="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a:t>
            </a:r>
            <a:r>
              <a:rPr lang="en-US" dirty="0">
                <a:latin typeface="Cascadia Code" panose="020B0609020000020004" pitchFamily="49" charset="0"/>
                <a:ea typeface="Cascadia Code" panose="020B0609020000020004" pitchFamily="49" charset="0"/>
                <a:cs typeface="Cascadia Code" panose="020B0609020000020004" pitchFamily="49" charset="0"/>
              </a:rPr>
              <a:t> 0;</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count</a:t>
            </a:r>
            <a:r>
              <a:rPr lang="en-US" dirty="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a:t>
            </a: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rgbClr val="7030A0"/>
                </a:solidFill>
                <a:latin typeface="Cascadia Code" panose="020B0609020000020004" pitchFamily="49" charset="0"/>
                <a:ea typeface="Cascadia Code" panose="020B0609020000020004" pitchFamily="49" charset="0"/>
                <a:cs typeface="Cascadia Code" panose="020B0609020000020004" pitchFamily="49" charset="0"/>
              </a:rPr>
              <a:t>return</a:t>
            </a:r>
            <a:r>
              <a:rPr lang="en-US" dirty="0">
                <a:latin typeface="Cascadia Code" panose="020B0609020000020004" pitchFamily="49" charset="0"/>
                <a:ea typeface="Cascadia Code" panose="020B0609020000020004" pitchFamily="49" charset="0"/>
                <a:cs typeface="Cascadia Code" panose="020B0609020000020004" pitchFamily="49" charset="0"/>
              </a:rPr>
              <a:t> count;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endParaRPr lang="en-US" dirty="0">
              <a:latin typeface="Cascadia Code" panose="020B0609020000020004" pitchFamily="49" charset="0"/>
              <a:ea typeface="Cascadia Code" panose="020B0609020000020004" pitchFamily="49" charset="0"/>
              <a:cs typeface="Cascadia Code" panose="020B0609020000020004" pitchFamily="49" charset="0"/>
            </a:endParaRPr>
          </a:p>
          <a:p>
            <a:pPr marL="0" indent="0">
              <a:buNone/>
            </a:pPr>
            <a:r>
              <a:rPr lang="en-US" dirty="0" err="1">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int</a:t>
            </a: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main()</a:t>
            </a: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err="1">
                <a:solidFill>
                  <a:schemeClr val="tx2"/>
                </a:solidFill>
                <a:latin typeface="Cascadia Code" panose="020B0609020000020004" pitchFamily="49" charset="0"/>
                <a:ea typeface="Cascadia Code" panose="020B0609020000020004" pitchFamily="49" charset="0"/>
                <a:cs typeface="Cascadia Code" panose="020B0609020000020004" pitchFamily="49" charset="0"/>
              </a:rPr>
              <a:t>printf</a:t>
            </a:r>
            <a:r>
              <a:rPr lang="en-US" dirty="0">
                <a:latin typeface="Cascadia Code" panose="020B0609020000020004" pitchFamily="49" charset="0"/>
                <a:ea typeface="Cascadia Code" panose="020B0609020000020004" pitchFamily="49" charset="0"/>
                <a:cs typeface="Cascadia Code" panose="020B0609020000020004" pitchFamily="49" charset="0"/>
              </a:rPr>
              <a:t>(</a:t>
            </a:r>
            <a:r>
              <a:rPr lang="en-US" dirty="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"%d "</a:t>
            </a: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err="1">
                <a:solidFill>
                  <a:schemeClr val="tx2"/>
                </a:solidFill>
                <a:latin typeface="Cascadia Code" panose="020B0609020000020004" pitchFamily="49" charset="0"/>
                <a:ea typeface="Cascadia Code" panose="020B0609020000020004" pitchFamily="49" charset="0"/>
                <a:cs typeface="Cascadia Code" panose="020B0609020000020004" pitchFamily="49" charset="0"/>
              </a:rPr>
              <a:t>printf</a:t>
            </a:r>
            <a:r>
              <a:rPr lang="en-US" dirty="0">
                <a:latin typeface="Cascadia Code" panose="020B0609020000020004" pitchFamily="49" charset="0"/>
                <a:ea typeface="Cascadia Code" panose="020B0609020000020004" pitchFamily="49" charset="0"/>
                <a:cs typeface="Cascadia Code" panose="020B0609020000020004" pitchFamily="49" charset="0"/>
              </a:rPr>
              <a:t>(</a:t>
            </a:r>
            <a:r>
              <a:rPr lang="en-US" dirty="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"%d "</a:t>
            </a: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chemeClr val="tx2"/>
                </a:solidFill>
                <a:latin typeface="Cascadia Code" panose="020B0609020000020004" pitchFamily="49" charset="0"/>
                <a:ea typeface="Cascadia Code" panose="020B0609020000020004" pitchFamily="49" charset="0"/>
                <a:cs typeface="Cascadia Code" panose="020B0609020000020004" pitchFamily="49" charset="0"/>
              </a:rPr>
              <a:t>runner()</a:t>
            </a: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    </a:t>
            </a:r>
            <a:r>
              <a:rPr lang="en-US" dirty="0">
                <a:solidFill>
                  <a:srgbClr val="7030A0"/>
                </a:solidFill>
                <a:latin typeface="Cascadia Code" panose="020B0609020000020004" pitchFamily="49" charset="0"/>
                <a:ea typeface="Cascadia Code" panose="020B0609020000020004" pitchFamily="49" charset="0"/>
                <a:cs typeface="Cascadia Code" panose="020B0609020000020004" pitchFamily="49" charset="0"/>
              </a:rPr>
              <a:t>return</a:t>
            </a:r>
            <a:r>
              <a:rPr lang="en-US" dirty="0">
                <a:latin typeface="Cascadia Code" panose="020B0609020000020004" pitchFamily="49" charset="0"/>
                <a:ea typeface="Cascadia Code" panose="020B0609020000020004" pitchFamily="49" charset="0"/>
                <a:cs typeface="Cascadia Code" panose="020B0609020000020004" pitchFamily="49" charset="0"/>
              </a:rPr>
              <a:t> 0;</a:t>
            </a:r>
          </a:p>
          <a:p>
            <a:pPr marL="0" indent="0">
              <a:buNone/>
            </a:pPr>
            <a:r>
              <a:rPr lang="en-US" dirty="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endParaRPr lang="en-US" dirty="0"/>
          </a:p>
        </p:txBody>
      </p:sp>
    </p:spTree>
    <p:extLst>
      <p:ext uri="{BB962C8B-B14F-4D97-AF65-F5344CB8AC3E}">
        <p14:creationId xmlns:p14="http://schemas.microsoft.com/office/powerpoint/2010/main" val="27189740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static function?</a:t>
            </a:r>
            <a:endParaRPr lang="en-US" dirty="0"/>
          </a:p>
        </p:txBody>
      </p:sp>
      <p:sp>
        <p:nvSpPr>
          <p:cNvPr id="3" name="Content Placeholder 2"/>
          <p:cNvSpPr>
            <a:spLocks noGrp="1"/>
          </p:cNvSpPr>
          <p:nvPr>
            <p:ph idx="1"/>
          </p:nvPr>
        </p:nvSpPr>
        <p:spPr/>
        <p:txBody>
          <a:bodyPr/>
          <a:lstStyle/>
          <a:p>
            <a:pPr marL="0" indent="0">
              <a:buNone/>
            </a:pPr>
            <a:r>
              <a:rPr lang="en-US" dirty="0" smtClean="0"/>
              <a:t>By default, functions are global in C. If we declare a function with </a:t>
            </a:r>
            <a:r>
              <a:rPr lang="en-US" b="1" dirty="0" smtClean="0"/>
              <a:t>static</a:t>
            </a:r>
            <a:r>
              <a:rPr lang="en-US" dirty="0" smtClean="0"/>
              <a:t>, the scope of that function is reduced to the file containing it.</a:t>
            </a:r>
          </a:p>
          <a:p>
            <a:pPr marL="0" indent="0">
              <a:buNone/>
            </a:pPr>
            <a:endParaRPr lang="en-US" dirty="0" smtClean="0"/>
          </a:p>
          <a:p>
            <a:pPr marL="0" indent="0">
              <a:buNone/>
            </a:pPr>
            <a:r>
              <a:rPr lang="en-US" dirty="0" smtClean="0"/>
              <a:t>The syntax looks like this:</a:t>
            </a:r>
          </a:p>
          <a:p>
            <a:pPr marL="0" indent="0">
              <a:buNone/>
            </a:pPr>
            <a:endParaRPr lang="en-US" dirty="0" smtClean="0"/>
          </a:p>
          <a:p>
            <a:pPr marL="0" indent="0">
              <a:buNone/>
            </a:pPr>
            <a:r>
              <a:rPr lang="en-US" dirty="0" smtClean="0">
                <a:solidFill>
                  <a:srgbClr val="FF0000"/>
                </a:solidFill>
                <a:latin typeface="Cascadia Code" panose="020B0609020000020004" pitchFamily="49" charset="0"/>
                <a:ea typeface="Cascadia Code" panose="020B0609020000020004" pitchFamily="49" charset="0"/>
                <a:cs typeface="Cascadia Code" panose="020B0609020000020004" pitchFamily="49" charset="0"/>
              </a:rPr>
              <a:t>static</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void</a:t>
            </a:r>
            <a:r>
              <a:rPr lang="en-US" dirty="0" smtClean="0">
                <a:latin typeface="Cascadia Code" panose="020B0609020000020004" pitchFamily="49" charset="0"/>
                <a:ea typeface="Cascadia Code" panose="020B0609020000020004" pitchFamily="49" charset="0"/>
                <a:cs typeface="Cascadia Code" panose="020B0609020000020004" pitchFamily="49" charset="0"/>
              </a:rPr>
              <a:t> fun(</a:t>
            </a:r>
            <a:r>
              <a:rPr lang="en-US" dirty="0" smtClean="0">
                <a:solidFill>
                  <a:schemeClr val="accent5"/>
                </a:solidFill>
                <a:latin typeface="Cascadia Code" panose="020B0609020000020004" pitchFamily="49" charset="0"/>
                <a:ea typeface="Cascadia Code" panose="020B0609020000020004" pitchFamily="49" charset="0"/>
                <a:cs typeface="Cascadia Code" panose="020B0609020000020004" pitchFamily="49" charset="0"/>
              </a:rPr>
              <a:t>void</a:t>
            </a: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   </a:t>
            </a:r>
            <a:r>
              <a:rPr lang="en-US" dirty="0" err="1" smtClean="0">
                <a:solidFill>
                  <a:srgbClr val="7030A0"/>
                </a:solidFill>
                <a:latin typeface="Cascadia Code" panose="020B0609020000020004" pitchFamily="49" charset="0"/>
                <a:ea typeface="Cascadia Code" panose="020B0609020000020004" pitchFamily="49" charset="0"/>
                <a:cs typeface="Cascadia Code" panose="020B0609020000020004" pitchFamily="49" charset="0"/>
              </a:rPr>
              <a:t>printf</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r>
              <a:rPr lang="en-US" dirty="0" smtClean="0">
                <a:solidFill>
                  <a:schemeClr val="accent6"/>
                </a:solidFill>
                <a:latin typeface="Cascadia Code" panose="020B0609020000020004" pitchFamily="49" charset="0"/>
                <a:ea typeface="Cascadia Code" panose="020B0609020000020004" pitchFamily="49" charset="0"/>
                <a:cs typeface="Cascadia Code" panose="020B0609020000020004" pitchFamily="49" charset="0"/>
              </a:rPr>
              <a:t>"I am a static function."</a:t>
            </a: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r>
              <a:rPr lang="en-US" dirty="0" smtClean="0">
                <a:latin typeface="Cascadia Code" panose="020B0609020000020004" pitchFamily="49" charset="0"/>
                <a:ea typeface="Cascadia Code" panose="020B0609020000020004" pitchFamily="49" charset="0"/>
                <a:cs typeface="Cascadia Code" panose="020B0609020000020004" pitchFamily="49" charset="0"/>
              </a:rPr>
              <a:t>}</a:t>
            </a:r>
          </a:p>
          <a:p>
            <a:pPr marL="0" indent="0">
              <a:buNone/>
            </a:pPr>
            <a:endParaRPr lang="en-US" dirty="0"/>
          </a:p>
        </p:txBody>
      </p:sp>
    </p:spTree>
    <p:extLst>
      <p:ext uri="{BB962C8B-B14F-4D97-AF65-F5344CB8AC3E}">
        <p14:creationId xmlns:p14="http://schemas.microsoft.com/office/powerpoint/2010/main" val="135818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vs Global?</a:t>
            </a:r>
            <a:endParaRPr lang="en-US" dirty="0"/>
          </a:p>
        </p:txBody>
      </p:sp>
      <p:sp>
        <p:nvSpPr>
          <p:cNvPr id="3" name="Content Placeholder 2"/>
          <p:cNvSpPr>
            <a:spLocks noGrp="1"/>
          </p:cNvSpPr>
          <p:nvPr>
            <p:ph idx="1"/>
          </p:nvPr>
        </p:nvSpPr>
        <p:spPr/>
        <p:txBody>
          <a:bodyPr/>
          <a:lstStyle/>
          <a:p>
            <a:pPr marL="0" indent="0">
              <a:buNone/>
            </a:pPr>
            <a:r>
              <a:rPr lang="en-US" dirty="0" smtClean="0"/>
              <a:t>While static variables have scope over the file containing them making them accessible only inside a given file, global variables can be accessed outside the file too.</a:t>
            </a:r>
            <a:endParaRPr lang="en-US" dirty="0"/>
          </a:p>
        </p:txBody>
      </p:sp>
    </p:spTree>
    <p:extLst>
      <p:ext uri="{BB962C8B-B14F-4D97-AF65-F5344CB8AC3E}">
        <p14:creationId xmlns:p14="http://schemas.microsoft.com/office/powerpoint/2010/main" val="1468099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endParaRPr lang="en-US" dirty="0"/>
          </a:p>
        </p:txBody>
      </p:sp>
      <p:sp>
        <p:nvSpPr>
          <p:cNvPr id="3" name="Content Placeholder 2"/>
          <p:cNvSpPr>
            <a:spLocks noGrp="1"/>
          </p:cNvSpPr>
          <p:nvPr>
            <p:ph idx="1"/>
          </p:nvPr>
        </p:nvSpPr>
        <p:spPr/>
        <p:txBody>
          <a:bodyPr/>
          <a:lstStyle/>
          <a:p>
            <a:pPr marL="0" indent="0">
              <a:buNone/>
            </a:pPr>
            <a:r>
              <a:rPr lang="en-US" dirty="0" smtClean="0"/>
              <a:t>In this exercise, try to find the sum of some numbers by using the static keyword. Do not pass any variable representing the running total to the </a:t>
            </a:r>
            <a:r>
              <a:rPr lang="en-US" b="1" dirty="0" smtClean="0"/>
              <a:t>sum() </a:t>
            </a:r>
            <a:r>
              <a:rPr lang="en-US" dirty="0" smtClean="0"/>
              <a:t>function.</a:t>
            </a:r>
            <a:endParaRPr lang="en-US" dirty="0"/>
          </a:p>
        </p:txBody>
      </p:sp>
    </p:spTree>
    <p:extLst>
      <p:ext uri="{BB962C8B-B14F-4D97-AF65-F5344CB8AC3E}">
        <p14:creationId xmlns:p14="http://schemas.microsoft.com/office/powerpoint/2010/main" val="31191837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341</Words>
  <Application>Microsoft Office PowerPoint</Application>
  <PresentationFormat>Widescreen</PresentationFormat>
  <Paragraphs>47</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Cascadia Code</vt:lpstr>
      <vt:lpstr>Office Theme</vt:lpstr>
      <vt:lpstr>Static</vt:lpstr>
      <vt:lpstr>static is a keyword in the C programming language. It can be used with variables and functions.</vt:lpstr>
      <vt:lpstr>What is a static variable?</vt:lpstr>
      <vt:lpstr>PowerPoint Presentation</vt:lpstr>
      <vt:lpstr>PowerPoint Presentation</vt:lpstr>
      <vt:lpstr>What is a static function?</vt:lpstr>
      <vt:lpstr>Static vs Global?</vt:lpstr>
      <vt:lpstr>Exercise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Static</dc:title>
  <dc:creator>Esmaeill</dc:creator>
  <cp:lastModifiedBy>Esmaeill</cp:lastModifiedBy>
  <cp:revision>17</cp:revision>
  <dcterms:created xsi:type="dcterms:W3CDTF">2022-11-02T12:59:17Z</dcterms:created>
  <dcterms:modified xsi:type="dcterms:W3CDTF">2022-11-02T15:21:56Z</dcterms:modified>
</cp:coreProperties>
</file>